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9" r:id="rId4"/>
    <p:sldId id="270" r:id="rId5"/>
    <p:sldId id="271" r:id="rId6"/>
    <p:sldId id="272" r:id="rId7"/>
    <p:sldId id="273" r:id="rId8"/>
    <p:sldId id="274" r:id="rId9"/>
    <p:sldId id="275" r:id="rId10"/>
    <p:sldId id="267" r:id="rId11"/>
    <p:sldId id="260" r:id="rId12"/>
    <p:sldId id="261" r:id="rId13"/>
    <p:sldId id="268" r:id="rId14"/>
    <p:sldId id="276" r:id="rId15"/>
    <p:sldId id="277" r:id="rId16"/>
    <p:sldId id="262" r:id="rId17"/>
    <p:sldId id="263" r:id="rId18"/>
    <p:sldId id="264" r:id="rId19"/>
    <p:sldId id="265" r:id="rId20"/>
    <p:sldId id="266"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A9DE5D-0E29-4E17-9CE6-89EA91068E3C}"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843C0C-436D-412E-ABA5-C55E5056A03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9DE5D-0E29-4E17-9CE6-89EA91068E3C}" type="datetimeFigureOut">
              <a:rPr lang="ru-RU" smtClean="0"/>
              <a:pPr/>
              <a:t>18.11.2013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43C0C-436D-412E-ABA5-C55E5056A03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lementy.ru/lib/43080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lementy.ru/lib/43080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yymkul\Desktop\1.png"/>
          <p:cNvPicPr>
            <a:picLocks noChangeAspect="1" noChangeArrowheads="1"/>
          </p:cNvPicPr>
          <p:nvPr/>
        </p:nvPicPr>
        <p:blipFill>
          <a:blip r:embed="rId2"/>
          <a:srcRect/>
          <a:stretch>
            <a:fillRect/>
          </a:stretch>
        </p:blipFill>
        <p:spPr bwMode="auto">
          <a:xfrm>
            <a:off x="20648" y="-24"/>
            <a:ext cx="9123352" cy="68449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yymkul\Desktop\1.png"/>
          <p:cNvPicPr>
            <a:picLocks noChangeAspect="1" noChangeArrowheads="1"/>
          </p:cNvPicPr>
          <p:nvPr/>
        </p:nvPicPr>
        <p:blipFill>
          <a:blip r:embed="rId2"/>
          <a:srcRect/>
          <a:stretch>
            <a:fillRect/>
          </a:stretch>
        </p:blipFill>
        <p:spPr bwMode="auto">
          <a:xfrm>
            <a:off x="0" y="6655"/>
            <a:ext cx="9144001" cy="68513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yymkul\Desktop\1.png"/>
          <p:cNvPicPr>
            <a:picLocks noChangeAspect="1" noChangeArrowheads="1"/>
          </p:cNvPicPr>
          <p:nvPr/>
        </p:nvPicPr>
        <p:blipFill>
          <a:blip r:embed="rId2"/>
          <a:srcRect/>
          <a:stretch>
            <a:fillRect/>
          </a:stretch>
        </p:blipFill>
        <p:spPr bwMode="auto">
          <a:xfrm>
            <a:off x="-32" y="-24"/>
            <a:ext cx="9144032" cy="68198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yymkul\Desktop\Безымянный.png"/>
          <p:cNvPicPr>
            <a:picLocks noChangeAspect="1" noChangeArrowheads="1"/>
          </p:cNvPicPr>
          <p:nvPr/>
        </p:nvPicPr>
        <p:blipFill>
          <a:blip r:embed="rId2"/>
          <a:srcRect/>
          <a:stretch>
            <a:fillRect/>
          </a:stretch>
        </p:blipFill>
        <p:spPr bwMode="auto">
          <a:xfrm>
            <a:off x="0" y="-35044"/>
            <a:ext cx="9143999" cy="69264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yymkul\Desktop\Безымянный.png"/>
          <p:cNvPicPr>
            <a:picLocks noChangeAspect="1" noChangeArrowheads="1"/>
          </p:cNvPicPr>
          <p:nvPr/>
        </p:nvPicPr>
        <p:blipFill>
          <a:blip r:embed="rId2"/>
          <a:srcRect/>
          <a:stretch>
            <a:fillRect/>
          </a:stretch>
        </p:blipFill>
        <p:spPr bwMode="auto">
          <a:xfrm>
            <a:off x="1587" y="-24"/>
            <a:ext cx="9143035" cy="68580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01080" cy="5768997"/>
          </a:xfrm>
        </p:spPr>
        <p:txBody>
          <a:bodyPr>
            <a:normAutofit fontScale="70000" lnSpcReduction="20000"/>
          </a:bodyPr>
          <a:lstStyle/>
          <a:p>
            <a:pPr algn="just"/>
            <a:r>
              <a:rPr lang="ru-RU" dirty="0" smtClean="0"/>
              <a:t>Осуществление этого процесса в лаборатории связано с тремя очень сложными проблемами. Прежде всего, газовую смесь ядер D и T следует нагреть до температур выше 100 M°C, каким-то образом предотвращая его охлаждение и загрязнение (из-за реакций со стенками сосуда). Для решения этой задачи были придуманы «магнитные бутылки», получившие название «</a:t>
            </a:r>
            <a:r>
              <a:rPr lang="ru-RU" dirty="0" err="1" smtClean="0"/>
              <a:t>Токамак</a:t>
            </a:r>
            <a:r>
              <a:rPr lang="ru-RU" dirty="0" smtClean="0"/>
              <a:t>»</a:t>
            </a:r>
            <a:r>
              <a:rPr lang="ru-RU" u="sng" baseline="30000" dirty="0" smtClean="0">
                <a:hlinkClick r:id="rId2"/>
              </a:rPr>
              <a:t>4</a:t>
            </a:r>
            <a:r>
              <a:rPr lang="ru-RU" dirty="0" smtClean="0"/>
              <a:t> , которые предотвращают взаимодействие плазмы со стенками реактора. В описываемом методе плазма нагревается электрическим током внутри тора примерно до 3 M°C, что, однако, оказывается еще недостаточным для инициирования реакции. Для дополнительного нагрева плазмы в нее либо «вкачивают» энергию радиочастотным излучением (как в микроволновой печке), либо облучают пучками заряженных или нейтральных частиц с высокой энергией, которые при столкновениях передают свою энергию плазме. Кроме того, выделение тепла происходит за счет собственно термоядерных реакций (как будет </a:t>
            </a:r>
            <a:r>
              <a:rPr lang="ru-RU" dirty="0" err="1" smtClean="0"/>
              <a:t>рассказно</a:t>
            </a:r>
            <a:r>
              <a:rPr lang="ru-RU" dirty="0" smtClean="0"/>
              <a:t> ниже), в результате чего в достаточно большой установке должно происходить «зажигание» плазмы.</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Принцип работы реактора</a:t>
            </a:r>
            <a:endParaRPr lang="ru-RU" dirty="0"/>
          </a:p>
        </p:txBody>
      </p:sp>
      <p:pic>
        <p:nvPicPr>
          <p:cNvPr id="1026" name="Picture 2" descr="llewellin-smith"/>
          <p:cNvPicPr>
            <a:picLocks noChangeAspect="1" noChangeArrowheads="1"/>
          </p:cNvPicPr>
          <p:nvPr/>
        </p:nvPicPr>
        <p:blipFill>
          <a:blip r:embed="rId2"/>
          <a:srcRect/>
          <a:stretch>
            <a:fillRect/>
          </a:stretch>
        </p:blipFill>
        <p:spPr bwMode="auto">
          <a:xfrm>
            <a:off x="285720" y="1928802"/>
            <a:ext cx="8678831" cy="3500462"/>
          </a:xfrm>
          <a:prstGeom prst="rect">
            <a:avLst/>
          </a:prstGeom>
          <a:noFill/>
        </p:spPr>
      </p:pic>
      <p:sp>
        <p:nvSpPr>
          <p:cNvPr id="5" name="Прямоугольник 4"/>
          <p:cNvSpPr/>
          <p:nvPr/>
        </p:nvSpPr>
        <p:spPr>
          <a:xfrm>
            <a:off x="2214546" y="5000636"/>
            <a:ext cx="3839834" cy="369332"/>
          </a:xfrm>
          <a:prstGeom prst="rect">
            <a:avLst/>
          </a:prstGeom>
        </p:spPr>
        <p:txBody>
          <a:bodyPr wrap="none">
            <a:spAutoFit/>
          </a:bodyPr>
          <a:lstStyle/>
          <a:p>
            <a:r>
              <a:rPr lang="ru-RU" b="1" dirty="0" smtClean="0"/>
              <a:t>нейтрон + литий → гелий + тритий</a:t>
            </a:r>
            <a:r>
              <a:rPr lang="ru-RU" dirty="0" smtClean="0"/>
              <a:t>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yymkul\Desktop\Безымянный.png"/>
          <p:cNvPicPr>
            <a:picLocks noChangeAspect="1" noChangeArrowheads="1"/>
          </p:cNvPicPr>
          <p:nvPr/>
        </p:nvPicPr>
        <p:blipFill>
          <a:blip r:embed="rId2"/>
          <a:srcRect/>
          <a:stretch>
            <a:fillRect/>
          </a:stretch>
        </p:blipFill>
        <p:spPr bwMode="auto">
          <a:xfrm>
            <a:off x="-32" y="-25209"/>
            <a:ext cx="9144032" cy="690683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yymkul\Desktop\Безымянный.png"/>
          <p:cNvPicPr>
            <a:picLocks noChangeAspect="1" noChangeArrowheads="1"/>
          </p:cNvPicPr>
          <p:nvPr/>
        </p:nvPicPr>
        <p:blipFill>
          <a:blip r:embed="rId2"/>
          <a:srcRect/>
          <a:stretch>
            <a:fillRect/>
          </a:stretch>
        </p:blipFill>
        <p:spPr bwMode="auto">
          <a:xfrm>
            <a:off x="0" y="-87025"/>
            <a:ext cx="9144000" cy="692063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yymkul\Desktop\Безымянный.png"/>
          <p:cNvPicPr>
            <a:picLocks noChangeAspect="1" noChangeArrowheads="1"/>
          </p:cNvPicPr>
          <p:nvPr/>
        </p:nvPicPr>
        <p:blipFill>
          <a:blip r:embed="rId2"/>
          <a:srcRect/>
          <a:stretch>
            <a:fillRect/>
          </a:stretch>
        </p:blipFill>
        <p:spPr bwMode="auto">
          <a:xfrm>
            <a:off x="0" y="6604"/>
            <a:ext cx="9144000" cy="685139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yymkul\Desktop\Безымянный.png"/>
          <p:cNvPicPr>
            <a:picLocks noChangeAspect="1" noChangeArrowheads="1"/>
          </p:cNvPicPr>
          <p:nvPr/>
        </p:nvPicPr>
        <p:blipFill>
          <a:blip r:embed="rId2"/>
          <a:srcRect/>
          <a:stretch>
            <a:fillRect/>
          </a:stretch>
        </p:blipFill>
        <p:spPr bwMode="auto">
          <a:xfrm>
            <a:off x="0" y="-34197"/>
            <a:ext cx="9144000" cy="68506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yymkul\Desktop\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3929058" y="4071942"/>
            <a:ext cx="4572000" cy="1200329"/>
          </a:xfrm>
          <a:prstGeom prst="rect">
            <a:avLst/>
          </a:prstGeom>
        </p:spPr>
        <p:txBody>
          <a:bodyPr>
            <a:spAutoFit/>
          </a:bodyPr>
          <a:lstStyle/>
          <a:p>
            <a:r>
              <a:rPr lang="ru-RU" dirty="0" smtClean="0">
                <a:solidFill>
                  <a:srgbClr val="FF0000"/>
                </a:solidFill>
              </a:rPr>
              <a:t>почему она является необходимой вообще?</a:t>
            </a:r>
          </a:p>
          <a:p>
            <a:r>
              <a:rPr lang="ru-RU" dirty="0" smtClean="0">
                <a:solidFill>
                  <a:srgbClr val="FF0000"/>
                </a:solidFill>
              </a:rPr>
              <a:t>когда возникла эта необходимость?</a:t>
            </a:r>
          </a:p>
          <a:p>
            <a:r>
              <a:rPr lang="ru-RU" dirty="0" smtClean="0">
                <a:solidFill>
                  <a:srgbClr val="FF0000"/>
                </a:solidFill>
              </a:rPr>
              <a:t>когда термоядерная энергетика станет реальностью?</a:t>
            </a:r>
            <a:endParaRPr lang="ru-RU"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yymkul\Desktop\Безымянный.png"/>
          <p:cNvPicPr>
            <a:picLocks noChangeAspect="1" noChangeArrowheads="1"/>
          </p:cNvPicPr>
          <p:nvPr/>
        </p:nvPicPr>
        <p:blipFill>
          <a:blip r:embed="rId2"/>
          <a:srcRect/>
          <a:stretch>
            <a:fillRect/>
          </a:stretch>
        </p:blipFill>
        <p:spPr bwMode="auto">
          <a:xfrm>
            <a:off x="0" y="-11802"/>
            <a:ext cx="9144000" cy="686980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186766" cy="5911873"/>
          </a:xfrm>
        </p:spPr>
        <p:txBody>
          <a:bodyPr>
            <a:normAutofit lnSpcReduction="10000"/>
          </a:bodyPr>
          <a:lstStyle/>
          <a:p>
            <a:pPr algn="just"/>
            <a:r>
              <a:rPr lang="ru-RU" b="1" dirty="0" smtClean="0"/>
              <a:t>Почему создание термоядерных установок столь затянулось?</a:t>
            </a:r>
          </a:p>
          <a:p>
            <a:pPr algn="just"/>
            <a:r>
              <a:rPr lang="ru-RU" dirty="0" smtClean="0"/>
              <a:t>Почему же столь важные и ценные установки, преимущества которых обсуждаются почти полстолетия, еще не созданы? Существуют три основные причины (рассматриваемые ниже), первую из которых можно назвать внешней или общественной, а две остальные — внутренними, то есть обусловленными законами и условиями развития самой термоядерной энергетики.</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b="1" dirty="0" smtClean="0"/>
              <a:t>Три главных параметра, определяющие скорость реакции синтеза:</a:t>
            </a:r>
            <a:endParaRPr lang="ru-RU" dirty="0" smtClean="0"/>
          </a:p>
          <a:p>
            <a:r>
              <a:rPr lang="ru-RU" dirty="0" smtClean="0"/>
              <a:t>Температура плазмы </a:t>
            </a:r>
            <a:r>
              <a:rPr lang="ru-RU" b="1" dirty="0" smtClean="0"/>
              <a:t>T</a:t>
            </a:r>
            <a:r>
              <a:rPr lang="ru-RU" dirty="0" smtClean="0"/>
              <a:t>, которая, как указывалось выше, должна превышать 100 M°C.</a:t>
            </a:r>
          </a:p>
          <a:p>
            <a:r>
              <a:rPr lang="ru-RU" dirty="0" smtClean="0"/>
              <a:t>Давление плазмы </a:t>
            </a:r>
            <a:r>
              <a:rPr lang="ru-RU" b="1" dirty="0" smtClean="0"/>
              <a:t>P</a:t>
            </a:r>
            <a:r>
              <a:rPr lang="ru-RU" dirty="0" smtClean="0"/>
              <a:t>. Скорость реакции примерно пропорциональна </a:t>
            </a:r>
            <a:r>
              <a:rPr lang="ru-RU" b="1" dirty="0" smtClean="0"/>
              <a:t>P</a:t>
            </a:r>
            <a:r>
              <a:rPr lang="ru-RU" b="1" baseline="30000" dirty="0" smtClean="0"/>
              <a:t>2</a:t>
            </a:r>
            <a:r>
              <a:rPr lang="ru-RU" dirty="0" smtClean="0"/>
              <a:t>.</a:t>
            </a:r>
          </a:p>
          <a:p>
            <a:r>
              <a:rPr lang="ru-RU" dirty="0" smtClean="0"/>
              <a:t>«Время удержания энергии» </a:t>
            </a:r>
            <a:r>
              <a:rPr lang="ru-RU" b="1" dirty="0" err="1" smtClean="0"/>
              <a:t>τ</a:t>
            </a:r>
            <a:r>
              <a:rPr lang="ru-RU" b="1" i="1" baseline="-25000" dirty="0" err="1" smtClean="0"/>
              <a:t>E</a:t>
            </a:r>
            <a:r>
              <a:rPr lang="ru-RU" dirty="0" smtClean="0"/>
              <a:t>, определяемое отношением:</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2"/>
            <a:ext cx="8401080" cy="5697559"/>
          </a:xfrm>
        </p:spPr>
        <p:txBody>
          <a:bodyPr>
            <a:normAutofit fontScale="70000" lnSpcReduction="20000"/>
          </a:bodyPr>
          <a:lstStyle/>
          <a:p>
            <a:pPr algn="just"/>
            <a:r>
              <a:rPr lang="ru-RU" dirty="0" smtClean="0">
                <a:solidFill>
                  <a:srgbClr val="FF0000"/>
                </a:solidFill>
              </a:rPr>
              <a:t>«Энергетический вызов» возник в результате сочетания трех следующих факторов:</a:t>
            </a:r>
          </a:p>
          <a:p>
            <a:pPr algn="just"/>
            <a:r>
              <a:rPr lang="ru-RU" b="1" dirty="0" smtClean="0"/>
              <a:t>1. Человечество сейчас потребляет огромное количество энергии.</a:t>
            </a:r>
            <a:endParaRPr lang="ru-RU" dirty="0" smtClean="0"/>
          </a:p>
          <a:p>
            <a:pPr algn="just"/>
            <a:r>
              <a:rPr lang="ru-RU" dirty="0" smtClean="0"/>
              <a:t>В настоящее время потребление энергии в мире составляет около 15,7 </a:t>
            </a:r>
            <a:r>
              <a:rPr lang="ru-RU" dirty="0" err="1" smtClean="0"/>
              <a:t>тераватт</a:t>
            </a:r>
            <a:r>
              <a:rPr lang="ru-RU" dirty="0" smtClean="0"/>
              <a:t> (ТВт). Разделив эту величину на население планеты, мы получим примерно 2400 ватт на человека, что можно легко оценить и представить. Потребляемая каждым жителем Земли (включая детей) энергия соответствует круглосуточной работе 24 стоваттных электрических ламп. Однако потребление этой энергии по планете является очень неравномерным, так как оно очень велико в нескольких странах и ничтожно в других. Потребление (в пересчете на одного человека) равно 10,3 кВт в США (одно из рекордных значений), 6,3 кВт в Российской Федерации, 5,1 кВт в Великобритании и т. д., но, с другой стороны, оно равно лишь 0,21 кВт в </a:t>
            </a:r>
            <a:r>
              <a:rPr lang="ru-RU" dirty="0" err="1" smtClean="0"/>
              <a:t>Бангладеше</a:t>
            </a:r>
            <a:r>
              <a:rPr lang="ru-RU" dirty="0" smtClean="0"/>
              <a:t> (всего 2% от уровня энергопотребления в США!).</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329642" cy="5840435"/>
          </a:xfrm>
        </p:spPr>
        <p:txBody>
          <a:bodyPr>
            <a:normAutofit lnSpcReduction="10000"/>
          </a:bodyPr>
          <a:lstStyle/>
          <a:p>
            <a:pPr algn="just"/>
            <a:r>
              <a:rPr lang="ru-RU" b="1" dirty="0" smtClean="0">
                <a:solidFill>
                  <a:srgbClr val="FF0000"/>
                </a:solidFill>
              </a:rPr>
              <a:t>2. Мировое потребление энергии драматически возрастает.</a:t>
            </a:r>
            <a:endParaRPr lang="ru-RU" dirty="0" smtClean="0">
              <a:solidFill>
                <a:srgbClr val="FF0000"/>
              </a:solidFill>
            </a:endParaRPr>
          </a:p>
          <a:p>
            <a:pPr algn="just"/>
            <a:r>
              <a:rPr lang="ru-RU" dirty="0" smtClean="0"/>
              <a:t>По прогнозу Международного агентства по энергетике (2006 год) мировое потребление энергии к 2030 году должно увеличиться на 50%. Развитые страны, конечно, могли бы прекрасно обойтись без дополнительной энергии, однако этот рост необходим для того, чтобы избавить от нищеты население развивающихся стран, где 1,5 миллиарда человек испытывают острую нехватку электрической энергии.</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472518" cy="5911873"/>
          </a:xfrm>
        </p:spPr>
        <p:txBody>
          <a:bodyPr/>
          <a:lstStyle/>
          <a:p>
            <a:r>
              <a:rPr lang="ru-RU" b="1" dirty="0" smtClean="0"/>
              <a:t>3. В настоящее время 80% потребляемой миром энергии создается за счет сжигания ископаемых природных топлив (нефть, уголь и газ), использование которых:</a:t>
            </a:r>
            <a:br>
              <a:rPr lang="ru-RU" b="1" dirty="0" smtClean="0"/>
            </a:br>
            <a:r>
              <a:rPr lang="ru-RU" b="1" dirty="0" smtClean="0"/>
              <a:t>а) потенциально несет опасность катастрофических </a:t>
            </a:r>
            <a:r>
              <a:rPr lang="ru-RU" b="1" dirty="0" smtClean="0"/>
              <a:t>экологических</a:t>
            </a:r>
            <a:r>
              <a:rPr lang="en-US" b="1" dirty="0" smtClean="0"/>
              <a:t> </a:t>
            </a:r>
            <a:r>
              <a:rPr lang="ru-RU" b="1" dirty="0" smtClean="0"/>
              <a:t>изменений</a:t>
            </a:r>
            <a:r>
              <a:rPr lang="ru-RU" b="1" dirty="0" smtClean="0"/>
              <a:t>;</a:t>
            </a:r>
            <a:br>
              <a:rPr lang="ru-RU" b="1" dirty="0" smtClean="0"/>
            </a:br>
            <a:r>
              <a:rPr lang="ru-RU" b="1" dirty="0" smtClean="0"/>
              <a:t>б) неизбежно должно когда-нибудь закончиться</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5768997"/>
          </a:xfrm>
        </p:spPr>
        <p:txBody>
          <a:bodyPr>
            <a:normAutofit/>
          </a:bodyPr>
          <a:lstStyle/>
          <a:p>
            <a:r>
              <a:rPr lang="ru-RU" dirty="0" smtClean="0"/>
              <a:t>По грубым оценкам, в настоящее время доля разных источников в общемировом производстве энергии составляет»</a:t>
            </a:r>
            <a:r>
              <a:rPr lang="ru-RU" u="sng" baseline="30000" dirty="0" smtClean="0">
                <a:hlinkClick r:id="rId2"/>
              </a:rPr>
              <a:t>2</a:t>
            </a:r>
            <a:r>
              <a:rPr lang="ru-RU" dirty="0" smtClean="0"/>
              <a:t>:</a:t>
            </a:r>
          </a:p>
          <a:p>
            <a:r>
              <a:rPr lang="ru-RU" dirty="0" smtClean="0"/>
              <a:t>ископаемое топливо — 80%</a:t>
            </a:r>
          </a:p>
          <a:p>
            <a:r>
              <a:rPr lang="ru-RU" dirty="0" smtClean="0"/>
              <a:t>сжигание отходов и биомассы — 10%</a:t>
            </a:r>
          </a:p>
          <a:p>
            <a:r>
              <a:rPr lang="ru-RU" dirty="0" smtClean="0"/>
              <a:t>атомные электростанции — 5%</a:t>
            </a:r>
          </a:p>
          <a:p>
            <a:r>
              <a:rPr lang="ru-RU" dirty="0" smtClean="0"/>
              <a:t>гидростанции — 5%</a:t>
            </a:r>
          </a:p>
          <a:p>
            <a:r>
              <a:rPr lang="ru-RU" dirty="0" smtClean="0"/>
              <a:t>другие источники (ветер, солнечные батареи, геотермальные и морские установки и т. д.) — 0,5%.</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5768997"/>
          </a:xfrm>
        </p:spPr>
        <p:txBody>
          <a:bodyPr>
            <a:normAutofit fontScale="92500"/>
          </a:bodyPr>
          <a:lstStyle/>
          <a:p>
            <a:pPr algn="just"/>
            <a:r>
              <a:rPr lang="ru-RU" dirty="0" smtClean="0"/>
              <a:t>В принципе, потенциально наше Солнце представляет собой практически неистощимый источник энергии. Количество энергии, попадающей всего на 0,5% поверхности планеты эквивалентно 19 ТВт (даже при условии его преобразования с эффективностью всего 15%). Проблема заключается в нашем неумении улавливать и преобразовывать эту энергию, что связано как с высокой стоимостью солнечных батарей, так и с проблемами накопления, хранения и дальнейшей передачи получаемой энергии в требуемые регионы.</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yymkul\Desktop\1.png"/>
          <p:cNvPicPr>
            <a:picLocks noChangeAspect="1" noChangeArrowheads="1"/>
          </p:cNvPicPr>
          <p:nvPr/>
        </p:nvPicPr>
        <p:blipFill>
          <a:blip r:embed="rId2"/>
          <a:srcRect/>
          <a:stretch>
            <a:fillRect/>
          </a:stretch>
        </p:blipFill>
        <p:spPr bwMode="auto">
          <a:xfrm>
            <a:off x="-32" y="-24"/>
            <a:ext cx="9079732" cy="68580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472518" cy="6286544"/>
          </a:xfrm>
        </p:spPr>
        <p:txBody>
          <a:bodyPr>
            <a:normAutofit fontScale="77500" lnSpcReduction="20000"/>
          </a:bodyPr>
          <a:lstStyle/>
          <a:p>
            <a:r>
              <a:rPr lang="ru-RU" dirty="0" smtClean="0"/>
              <a:t>Для инициирования (зажигания) реакции синтеза (1) необходимо нагреть газ из смеси дейтерия и трития до температуры выше 100 миллионов градусов Цельсия (ниже мы будем миллионов градусов Цельсия обозначать через M°C), что примерно в десять раз выше температуры в центре Солнца. Уже при температуре несколько тысяч градусов межатомные столкновения приводят к выбиванию электронов из атомов, в результате чего формируется смесь из разделенных атомов и электронов, известная под названием плазмы, в которой положительно заряженные и высокоскоростные дейтроны и тритоны (то есть ядра дейтерия и трития) испытывают сильное взаимное отталкивание.</a:t>
            </a:r>
          </a:p>
          <a:p>
            <a:r>
              <a:rPr lang="ru-RU" dirty="0" smtClean="0"/>
              <a:t>Тем не менее высокая температура (и связанная с этим высокая скорость) заставляют эти ядра сталкиваться друг с другом. При температуре выше 100 M°C наиболее «энергетические» дейтроны и тритоны сближаются при столкновениях на столь близкие расстояния, что между ними начинают действовать мощные ядерные силы, заставляющие их сливаться друг с другом в единое целое.</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236</Words>
  <Application>Microsoft Office PowerPoint</Application>
  <PresentationFormat>Экран (4:3)</PresentationFormat>
  <Paragraphs>27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Принцип работы реактора</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ayymkul</dc:creator>
  <cp:lastModifiedBy>ayymkul</cp:lastModifiedBy>
  <cp:revision>10</cp:revision>
  <dcterms:created xsi:type="dcterms:W3CDTF">2013-11-11T05:24:53Z</dcterms:created>
  <dcterms:modified xsi:type="dcterms:W3CDTF">2013-11-18T05:48:49Z</dcterms:modified>
</cp:coreProperties>
</file>